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9" r:id="rId2"/>
    <p:sldId id="292" r:id="rId3"/>
    <p:sldId id="291" r:id="rId4"/>
    <p:sldId id="294" r:id="rId5"/>
    <p:sldId id="293" r:id="rId6"/>
    <p:sldId id="295" r:id="rId7"/>
    <p:sldId id="296" r:id="rId8"/>
    <p:sldId id="302" r:id="rId9"/>
    <p:sldId id="298" r:id="rId10"/>
    <p:sldId id="303" r:id="rId11"/>
    <p:sldId id="299" r:id="rId12"/>
    <p:sldId id="304" r:id="rId13"/>
    <p:sldId id="305" r:id="rId14"/>
    <p:sldId id="300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18" r:id="rId26"/>
    <p:sldId id="317" r:id="rId27"/>
    <p:sldId id="319" r:id="rId28"/>
    <p:sldId id="315" r:id="rId29"/>
    <p:sldId id="320" r:id="rId30"/>
    <p:sldId id="321" r:id="rId31"/>
    <p:sldId id="322" r:id="rId32"/>
    <p:sldId id="323" r:id="rId33"/>
    <p:sldId id="324" r:id="rId34"/>
    <p:sldId id="325" r:id="rId35"/>
    <p:sldId id="267" r:id="rId36"/>
  </p:sldIdLst>
  <p:sldSz cx="9144000" cy="6858000" type="screen4x3"/>
  <p:notesSz cx="6858000" cy="9144000"/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7CFD7B5-2899-1341-B49D-73D2AC41982B}">
          <p14:sldIdLst>
            <p14:sldId id="259"/>
            <p14:sldId id="292"/>
            <p14:sldId id="291"/>
            <p14:sldId id="294"/>
            <p14:sldId id="293"/>
            <p14:sldId id="295"/>
            <p14:sldId id="296"/>
            <p14:sldId id="302"/>
            <p14:sldId id="298"/>
            <p14:sldId id="303"/>
            <p14:sldId id="299"/>
            <p14:sldId id="304"/>
            <p14:sldId id="305"/>
            <p14:sldId id="300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8"/>
            <p14:sldId id="317"/>
            <p14:sldId id="319"/>
            <p14:sldId id="315"/>
            <p14:sldId id="320"/>
            <p14:sldId id="321"/>
            <p14:sldId id="322"/>
            <p14:sldId id="323"/>
            <p14:sldId id="324"/>
            <p14:sldId id="325"/>
            <p14:sldId id="267"/>
          </p14:sldIdLst>
        </p14:section>
        <p14:section name="Bibliothek" id="{0FF1F85D-AB69-8C48-8F49-E7D5297506C9}">
          <p14:sldIdLst/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30"/>
  </p:normalViewPr>
  <p:slideViewPr>
    <p:cSldViewPr snapToGrid="0" snapToObjects="1" showGuides="1">
      <p:cViewPr varScale="1">
        <p:scale>
          <a:sx n="111" d="100"/>
          <a:sy n="111" d="100"/>
        </p:scale>
        <p:origin x="1398" y="11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7680-1A7E-CD4B-8CFF-2D974375068F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E24D2-E2B4-0242-A922-5E79D4502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63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316E3FF-3DA3-E944-A84A-EFDFB61DAC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D8A7D9C-D7CA-9E41-B2DD-668D7F0F8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96533"/>
            <a:ext cx="9144000" cy="4961467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56380D42-634C-B14B-B26B-3602EBA1D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476" y="3869597"/>
            <a:ext cx="8114358" cy="706912"/>
          </a:xfrm>
        </p:spPr>
        <p:txBody>
          <a:bodyPr anchor="b" anchorCtr="0"/>
          <a:lstStyle>
            <a:lvl1pPr marL="0" indent="0" algn="l">
              <a:lnSpc>
                <a:spcPts val="4286"/>
              </a:lnSpc>
              <a:spcBef>
                <a:spcPts val="0"/>
              </a:spcBef>
              <a:spcAft>
                <a:spcPts val="0"/>
              </a:spcAft>
              <a:buNone/>
              <a:defRPr sz="3572" b="1">
                <a:solidFill>
                  <a:schemeClr val="bg1"/>
                </a:solidFill>
              </a:defRPr>
            </a:lvl1pPr>
            <a:lvl2pPr marL="342885" indent="0" algn="ctr">
              <a:buNone/>
              <a:defRPr sz="1500"/>
            </a:lvl2pPr>
            <a:lvl3pPr marL="685770" indent="0" algn="ctr">
              <a:buNone/>
              <a:defRPr sz="1350"/>
            </a:lvl3pPr>
            <a:lvl4pPr marL="1028655" indent="0" algn="ctr">
              <a:buNone/>
              <a:defRPr sz="1200"/>
            </a:lvl4pPr>
            <a:lvl5pPr marL="1371540" indent="0" algn="ctr">
              <a:buNone/>
              <a:defRPr sz="1200"/>
            </a:lvl5pPr>
            <a:lvl6pPr marL="1714425" indent="0" algn="ctr">
              <a:buNone/>
              <a:defRPr sz="1200"/>
            </a:lvl6pPr>
            <a:lvl7pPr marL="2057310" indent="0" algn="ctr">
              <a:buNone/>
              <a:defRPr sz="1200"/>
            </a:lvl7pPr>
            <a:lvl8pPr marL="2400195" indent="0" algn="ctr">
              <a:buNone/>
              <a:defRPr sz="1200"/>
            </a:lvl8pPr>
            <a:lvl9pPr marL="2743080" indent="0" algn="ctr">
              <a:buNone/>
              <a:defRPr sz="1200"/>
            </a:lvl9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4D919E0-228C-EE48-BA4A-29504F36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8202" y="7041738"/>
            <a:ext cx="1319560" cy="238709"/>
          </a:xfrm>
        </p:spPr>
        <p:txBody>
          <a:bodyPr/>
          <a:lstStyle>
            <a:lvl1pPr>
              <a:defRPr sz="1429" b="0"/>
            </a:lvl1pPr>
          </a:lstStyle>
          <a:p>
            <a:fld id="{1DC2AD6A-5B35-4991-90C6-17214861AE07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E9DAEB5-B738-D049-B97D-F91BB6F6C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76" y="3383795"/>
            <a:ext cx="8114358" cy="435135"/>
          </a:xfrm>
        </p:spPr>
        <p:txBody>
          <a:bodyPr anchor="b" anchorCtr="0"/>
          <a:lstStyle>
            <a:lvl1pPr marL="0" indent="0">
              <a:buNone/>
              <a:defRPr sz="1429" b="1" cap="all" baseline="0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Veranstaltungstitel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546764F2-FA22-254A-B6BF-EA37BB9E94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76" y="4518411"/>
            <a:ext cx="8114358" cy="435135"/>
          </a:xfrm>
        </p:spPr>
        <p:txBody>
          <a:bodyPr anchor="t" anchorCtr="0"/>
          <a:lstStyle>
            <a:lvl1pPr marL="0" indent="0">
              <a:lnSpc>
                <a:spcPts val="2857"/>
              </a:lnSpc>
              <a:spcBef>
                <a:spcPts val="0"/>
              </a:spcBef>
              <a:spcAft>
                <a:spcPts val="0"/>
              </a:spcAft>
              <a:buNone/>
              <a:defRPr sz="2381" b="1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037C7E95-38F9-BA49-B0D4-5A09C2E470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476" y="6135561"/>
            <a:ext cx="6091132" cy="435135"/>
          </a:xfrm>
        </p:spPr>
        <p:txBody>
          <a:bodyPr anchor="t" anchorCtr="0"/>
          <a:lstStyle>
            <a:lvl1pPr marL="0" indent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  <a:buNone/>
              <a:defRPr sz="1429" b="1" cap="none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Datum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844F0C2-1C6B-3B45-9910-04FD15D22F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00" y="720000"/>
            <a:ext cx="1778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C2B7-9325-7E4C-BDF1-64E3309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F9A6D660-C72D-1A48-97AA-80FD80A3F1AD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70792" y="1676699"/>
            <a:ext cx="7994857" cy="4240468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Diagramm einfügen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8EF9F44-3A93-C045-8D88-201A6B31C2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63BE40-AB5F-4108-8FD9-1FFC1CDEBD49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2668F9B-2835-2544-812F-BB3399299E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ACAF5D-13FD-694E-975A-B0E3FCD46E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20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24E9D22-7D9D-8948-B611-954AF09031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67DBC9-8BA4-E94C-8575-179AF4374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96533"/>
            <a:ext cx="9144000" cy="49614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18240E-C0D2-7740-9EB3-7EC3FD51AC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00" y="720000"/>
            <a:ext cx="1778000" cy="4953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765D141-186D-5C4C-97CF-3DBC64D4E816}"/>
              </a:ext>
            </a:extLst>
          </p:cNvPr>
          <p:cNvSpPr txBox="1"/>
          <p:nvPr userDrawn="1"/>
        </p:nvSpPr>
        <p:spPr>
          <a:xfrm>
            <a:off x="575435" y="4113312"/>
            <a:ext cx="3100093" cy="157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29"/>
              </a:lnSpc>
              <a:spcAft>
                <a:spcPts val="1111"/>
              </a:spcAft>
            </a:pPr>
            <a:r>
              <a:rPr lang="de-DE" sz="1111" b="1" kern="1200" cap="all" spc="4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Kassenärztliche Vereinigung </a:t>
            </a:r>
            <a:r>
              <a:rPr lang="de-DE" sz="1111" b="1" kern="1200" cap="all" spc="4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Berlin</a:t>
            </a:r>
          </a:p>
          <a:p>
            <a:pPr>
              <a:lnSpc>
                <a:spcPts val="1429"/>
              </a:lnSpc>
            </a:pPr>
            <a:r>
              <a:rPr lang="de-DE" sz="111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Masurenallee 6A</a:t>
            </a:r>
          </a:p>
          <a:p>
            <a:pPr>
              <a:lnSpc>
                <a:spcPts val="1429"/>
              </a:lnSpc>
            </a:pPr>
            <a:r>
              <a:rPr lang="de-DE" sz="111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14057 Berlin</a:t>
            </a:r>
          </a:p>
          <a:p>
            <a:pPr>
              <a:lnSpc>
                <a:spcPts val="1429"/>
              </a:lnSpc>
            </a:pPr>
            <a:endParaRPr lang="de-DE" sz="111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429"/>
              </a:lnSpc>
            </a:pPr>
            <a:r>
              <a:rPr lang="de-DE" sz="111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Tel.: 030 / 31003-0</a:t>
            </a:r>
          </a:p>
          <a:p>
            <a:pPr>
              <a:lnSpc>
                <a:spcPts val="1429"/>
              </a:lnSpc>
            </a:pPr>
            <a:r>
              <a:rPr lang="de-DE" sz="111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E-Mail: </a:t>
            </a:r>
            <a:r>
              <a:rPr lang="de-DE" sz="111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kvbe@kvberlin.de</a:t>
            </a:r>
            <a:endParaRPr lang="de-DE" sz="111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429"/>
              </a:lnSpc>
            </a:pPr>
            <a:r>
              <a:rPr lang="de-DE" sz="1111" b="1" kern="1200" dirty="0" err="1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www.kvberlin.de</a:t>
            </a:r>
            <a:endParaRPr lang="de-DE" sz="1111" kern="1200" dirty="0">
              <a:solidFill>
                <a:schemeClr val="accent4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lnSpc>
                <a:spcPts val="1429"/>
              </a:lnSpc>
            </a:pPr>
            <a:endParaRPr lang="de-DE" sz="111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C2B7-9325-7E4C-BDF1-64E3309C5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76" y="723881"/>
            <a:ext cx="8001198" cy="69358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Inhalt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196571-20FC-D94C-916F-7910A206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B83A-5104-4ED9-9CEF-48BFE6CD00FB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B7037B-E728-614D-9C42-ADFB63082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09BC42F4-D54A-7A4B-8D0C-C51CBE31A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79" y="1676698"/>
            <a:ext cx="5943348" cy="4049577"/>
          </a:xfrm>
        </p:spPr>
        <p:txBody>
          <a:bodyPr/>
          <a:lstStyle>
            <a:lvl1pPr marL="457200" indent="-457200">
              <a:spcBef>
                <a:spcPts val="846"/>
              </a:spcBef>
              <a:spcAft>
                <a:spcPts val="1417"/>
              </a:spcAft>
              <a:buClr>
                <a:schemeClr val="tx1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19D7BC-9797-1A4F-ABFC-B5F2F6F8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5404"/>
          <a:stretch/>
        </p:blipFill>
        <p:spPr>
          <a:xfrm>
            <a:off x="630" y="1680"/>
            <a:ext cx="9142740" cy="315027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48CA51-5842-354C-BC22-8AD6257E6A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05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C2B7-9325-7E4C-BDF1-64E3309C5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Agenda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B99653E-E8B0-9544-83D7-F50FA47A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5009-3AA9-42F2-AFDE-4150CDC690B6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2BC41F1-B942-E742-919F-FB3144E2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2BBC970-1E6D-E443-A421-784B2B06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43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_Head_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C2B7-9325-7E4C-BDF1-64E3309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CB4D81D-DC3B-9446-80C2-71189398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CFFF-E4EA-4265-9769-97DD2910FCB0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E3561B5-4359-F044-9B5B-73A1C5CA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2557195-B15D-BA42-A963-49BE0580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56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Text 1sp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C2B7-9325-7E4C-BDF1-64E3309C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5" y="723881"/>
            <a:ext cx="5428725" cy="7052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09BC42F4-D54A-7A4B-8D0C-C51CBE31AD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1676698"/>
            <a:ext cx="5429020" cy="4240072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953909-E086-A841-B40B-F0EC02241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15DCC4-9081-4405-9AB3-53C0D84BD607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9F5D37-A092-744D-AB82-5C886E0F0D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CC0684-0268-1C44-B3D2-7F1EA52DC4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52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Text breit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C2B7-9325-7E4C-BDF1-64E3309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09BC42F4-D54A-7A4B-8D0C-C51CBE31AD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1676400"/>
            <a:ext cx="5943348" cy="4240370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0F3FCB-2E75-824E-A5E5-9614C3D610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9180C-7975-4659-8B39-903CC41E4E4B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85B9F5-2941-6E4E-B42B-BC429A9D82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F1A3C3-1CF1-1C4F-9981-221CA029D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2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Text breitspaltig 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>
            <a:extLst>
              <a:ext uri="{FF2B5EF4-FFF2-40B4-BE49-F238E27FC236}">
                <a16:creationId xmlns:a16="http://schemas.microsoft.com/office/drawing/2014/main" id="{09BC42F4-D54A-7A4B-8D0C-C51CBE31AD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981075"/>
            <a:ext cx="5943348" cy="4935695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BBAC82-56B1-634E-A2FD-AF17F3F6A2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8759F0-CD60-43B8-9BCF-BD68F9830171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AA50CB-4D3F-E543-97C9-F17ABA82E5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2602A92-9361-894D-86A8-EDA66942BB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19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_Bild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E7225-4A80-0943-84E0-23A46DC4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DE5D32-2D15-794C-BB95-A41151B4B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79" y="1676699"/>
            <a:ext cx="4723248" cy="4094304"/>
          </a:xfrm>
        </p:spPr>
        <p:txBody>
          <a:bodyPr/>
          <a:lstStyle>
            <a:lvl1pPr marL="0" indent="0">
              <a:spcBef>
                <a:spcPts val="846"/>
              </a:spcBef>
              <a:spcAft>
                <a:spcPts val="846"/>
              </a:spcAft>
              <a:buFont typeface="+mj-lt"/>
              <a:buNone/>
              <a:defRPr/>
            </a:lvl1pPr>
            <a:lvl2pPr marL="457200">
              <a:defRPr/>
            </a:lvl2pPr>
            <a:lvl3pPr marL="914400"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BB61EB0-A1DE-9145-816C-CEDB40A0AA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3594" y="1676400"/>
            <a:ext cx="2778355" cy="38745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C2565C-28E9-1745-A33F-83F2C1EAE0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3594" y="5579240"/>
            <a:ext cx="1030700" cy="248649"/>
          </a:xfrm>
        </p:spPr>
        <p:txBody>
          <a:bodyPr/>
          <a:lstStyle>
            <a:lvl1pPr marL="0" indent="0">
              <a:buNone/>
              <a:defRPr sz="556"/>
            </a:lvl1pPr>
            <a:lvl2pPr marL="0" indent="0">
              <a:buNone/>
              <a:defRPr sz="635"/>
            </a:lvl2pPr>
            <a:lvl3pPr marL="0" indent="0">
              <a:buNone/>
              <a:defRPr sz="635"/>
            </a:lvl3pPr>
            <a:lvl4pPr marL="0" indent="0">
              <a:buNone/>
              <a:defRPr sz="635"/>
            </a:lvl4pPr>
            <a:lvl5pPr marL="0" indent="0">
              <a:buNone/>
              <a:defRPr sz="635"/>
            </a:lvl5pPr>
          </a:lstStyle>
          <a:p>
            <a:pPr lvl="0"/>
            <a:r>
              <a:rPr lang="de-DE" dirty="0"/>
              <a:t>Bildnachweis: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8F3D197-90E3-6F4F-9D9F-A87908F07B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61A88E4-B3AC-4046-987E-2FCF3B0BA424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C8209D1-20B6-1B46-A533-DFC3A504F7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AFB7FFF-1ECB-8345-AD1D-E93B363766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70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_Bild_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E7225-4A80-0943-84E0-23A46DC4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DE5D32-2D15-794C-BB95-A41151B4B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79" y="1676699"/>
            <a:ext cx="4723248" cy="4094304"/>
          </a:xfrm>
        </p:spPr>
        <p:txBody>
          <a:bodyPr/>
          <a:lstStyle>
            <a:lvl1pPr>
              <a:spcBef>
                <a:spcPts val="846"/>
              </a:spcBef>
              <a:spcAft>
                <a:spcPts val="846"/>
              </a:spcAft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4DD5020-2A2A-DD46-A2DE-81D5DCB9F5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6168" y="5900781"/>
            <a:ext cx="1030700" cy="248649"/>
          </a:xfrm>
        </p:spPr>
        <p:txBody>
          <a:bodyPr/>
          <a:lstStyle>
            <a:lvl1pPr marL="0" indent="0" algn="r">
              <a:buNone/>
              <a:defRPr sz="556"/>
            </a:lvl1pPr>
            <a:lvl2pPr marL="0" indent="0">
              <a:buNone/>
              <a:defRPr sz="635"/>
            </a:lvl2pPr>
            <a:lvl3pPr marL="0" indent="0">
              <a:buNone/>
              <a:defRPr sz="635"/>
            </a:lvl3pPr>
            <a:lvl4pPr marL="0" indent="0">
              <a:buNone/>
              <a:defRPr sz="635"/>
            </a:lvl4pPr>
            <a:lvl5pPr marL="0" indent="0">
              <a:buNone/>
              <a:defRPr sz="635"/>
            </a:lvl5pPr>
          </a:lstStyle>
          <a:p>
            <a:pPr lvl="0"/>
            <a:r>
              <a:rPr lang="de-DE" dirty="0"/>
              <a:t>Bildnachweis: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E714330-B8C1-A642-A89A-1291A830F4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335FC7-732A-4F79-9997-65EE8F779BB2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338567-7DAA-D24E-97E3-81C20EC1E5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D56E432-7482-8749-A397-B86826E25E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3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48B852B-5315-EB4E-9DED-97C84E6746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6000" y="5938549"/>
            <a:ext cx="9216000" cy="9216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868FB6-5BB7-E14E-AE17-A9983CA8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75" y="1676700"/>
            <a:ext cx="5514741" cy="404879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DF9147-0970-F94C-AD27-0C4E452A0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5362" y="6453278"/>
            <a:ext cx="710914" cy="181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94" b="1">
                <a:solidFill>
                  <a:schemeClr val="bg1"/>
                </a:solidFill>
              </a:defRPr>
            </a:lvl1pPr>
          </a:lstStyle>
          <a:p>
            <a:fld id="{21477C24-B54C-4235-B621-AC4F87128BD6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AC4A0D-449D-874D-A366-C40BACCA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5094" y="6453278"/>
            <a:ext cx="1195073" cy="190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794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00B378B8-7DBC-7C4F-B225-C2BC3C29F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D1C659D7-3BD6-E248-A659-D8B78D29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5" y="723881"/>
            <a:ext cx="5514741" cy="70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AF49E19-DDEA-7049-86F3-7A218EC7F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0167" y="6453278"/>
            <a:ext cx="2941872" cy="190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94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5F10169-719C-EA45-A3D6-D4DE412C3AD0}"/>
              </a:ext>
            </a:extLst>
          </p:cNvPr>
          <p:cNvPicPr>
            <a:picLocks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34720" y="6489153"/>
            <a:ext cx="56699" cy="57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839FEF6-1657-EB49-8065-E07BB1CC4F4B}"/>
              </a:ext>
            </a:extLst>
          </p:cNvPr>
          <p:cNvSpPr/>
          <p:nvPr userDrawn="1"/>
        </p:nvSpPr>
        <p:spPr>
          <a:xfrm>
            <a:off x="0" y="0"/>
            <a:ext cx="9144000" cy="162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1627960-A66E-FA47-B7DB-EE88C81904C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2580" y="6319436"/>
            <a:ext cx="1333499" cy="3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7" r:id="rId3"/>
    <p:sldLayoutId id="2147483670" r:id="rId4"/>
    <p:sldLayoutId id="2147483669" r:id="rId5"/>
    <p:sldLayoutId id="2147483672" r:id="rId6"/>
    <p:sldLayoutId id="2147483673" r:id="rId7"/>
    <p:sldLayoutId id="2147483663" r:id="rId8"/>
    <p:sldLayoutId id="2147483674" r:id="rId9"/>
    <p:sldLayoutId id="2147483675" r:id="rId10"/>
    <p:sldLayoutId id="2147483664" r:id="rId11"/>
  </p:sldLayoutIdLst>
  <p:hf hdr="0"/>
  <p:txStyles>
    <p:titleStyle>
      <a:lvl1pPr algn="l" defTabSz="685770" rtl="0" eaLnBrk="1" latinLnBrk="0" hangingPunct="1">
        <a:lnSpc>
          <a:spcPts val="2619"/>
        </a:lnSpc>
        <a:spcBef>
          <a:spcPct val="0"/>
        </a:spcBef>
        <a:buNone/>
        <a:defRPr sz="2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685770" rtl="0" eaLnBrk="1" latinLnBrk="0" hangingPunct="1">
        <a:lnSpc>
          <a:spcPts val="2400"/>
        </a:lnSpc>
        <a:spcBef>
          <a:spcPts val="846"/>
        </a:spcBef>
        <a:spcAft>
          <a:spcPts val="846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85770" rtl="0" eaLnBrk="1" latinLnBrk="0" hangingPunct="1">
        <a:lnSpc>
          <a:spcPts val="2400"/>
        </a:lnSpc>
        <a:spcBef>
          <a:spcPts val="0"/>
        </a:spcBef>
        <a:spcAft>
          <a:spcPts val="846"/>
        </a:spcAft>
        <a:buClr>
          <a:schemeClr val="accent2"/>
        </a:buClr>
        <a:buSzPct val="100000"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85770" rtl="0" eaLnBrk="1" latinLnBrk="0" hangingPunct="1">
        <a:lnSpc>
          <a:spcPts val="2400"/>
        </a:lnSpc>
        <a:spcBef>
          <a:spcPts val="0"/>
        </a:spcBef>
        <a:spcAft>
          <a:spcPts val="846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44660" indent="-362880" algn="l" defTabSz="685770" rtl="0" eaLnBrk="1" latinLnBrk="0" hangingPunct="1">
        <a:lnSpc>
          <a:spcPts val="1905"/>
        </a:lnSpc>
        <a:spcBef>
          <a:spcPts val="0"/>
        </a:spcBef>
        <a:spcAft>
          <a:spcPts val="671"/>
        </a:spcAft>
        <a:buClr>
          <a:schemeClr val="accent4"/>
        </a:buClr>
        <a:buSzPct val="100000"/>
        <a:buFont typeface="+mj-lt"/>
        <a:buAutoNum type="arabicPeriod"/>
        <a:tabLst/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133999" indent="-389340" algn="l" defTabSz="685770" rtl="0" eaLnBrk="1" latinLnBrk="0" hangingPunct="1">
        <a:lnSpc>
          <a:spcPts val="1905"/>
        </a:lnSpc>
        <a:spcBef>
          <a:spcPts val="375"/>
        </a:spcBef>
        <a:spcAft>
          <a:spcPts val="671"/>
        </a:spcAft>
        <a:buClr>
          <a:schemeClr val="accent4"/>
        </a:buClr>
        <a:buSzPct val="100000"/>
        <a:buFont typeface="+mj-lt"/>
        <a:buAutoNum type="arabicPeriod"/>
        <a:tabLst/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1885868" indent="-171442" algn="l" defTabSz="6857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2" indent="-171442" algn="l" defTabSz="6857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37" indent="-171442" algn="l" defTabSz="6857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2" indent="-171442" algn="l" defTabSz="6857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5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0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5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0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5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0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5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0" algn="l" defTabSz="6857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>
            <a:extLst>
              <a:ext uri="{FF2B5EF4-FFF2-40B4-BE49-F238E27FC236}">
                <a16:creationId xmlns:a16="http://schemas.microsoft.com/office/drawing/2014/main" id="{950FBFD5-01E7-1744-9065-BC30E86CA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Kurzvorstellung BD-Online</a:t>
            </a:r>
            <a:endParaRPr lang="de-DE" u="sng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06305AC-2DA0-3547-B98A-BFE9E1077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Schulung	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EE851D2-DB5C-B146-8EE7-58FDB0A7BD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Webbasiertes Dienstplanungsprogramm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01D97F-3B41-9245-9FB3-9A4F5D015E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09.10.2020      Technik ÄBD</a:t>
            </a:r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5BC87-B74E-E34E-BBBB-315F31FDA0E7}"/>
              </a:ext>
            </a:extLst>
          </p:cNvPr>
          <p:cNvSpPr/>
          <p:nvPr/>
        </p:nvSpPr>
        <p:spPr>
          <a:xfrm>
            <a:off x="1482059" y="6172281"/>
            <a:ext cx="74292" cy="7429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7583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B062-EF72-484C-B9DB-8FEEDEF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F7838-2724-CD44-BE08-1C3EE0E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195-5CC0-4735-BE9B-D84EF7A7BE83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4B089-EC97-3A42-9F6D-E53B1A55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F43B4-2EE3-F74A-AF0A-873FFD957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Anmelden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/>
              <a:t>Startseite und Ihre Daten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Abgabe von Dienstwünschen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Dienstübersicht und Tauschbörse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Ihren Dienst abgeben/tauschen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Fremden Dienst übernehmen/tauschen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D5160-A77B-CB49-9C99-AA152DBAF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Startseite nach dem Anmelden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E9-4AB5-4987-9BB8-E6292D8D3716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76" y="1176484"/>
            <a:ext cx="6816436" cy="45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293250"/>
            <a:ext cx="7226652" cy="2642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Startseite nach dem Anmelden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9B5-0203-421A-B36D-BDEF0C88420C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9" name="Pfeil nach oben 8"/>
          <p:cNvSpPr/>
          <p:nvPr/>
        </p:nvSpPr>
        <p:spPr bwMode="auto">
          <a:xfrm>
            <a:off x="6134158" y="1852582"/>
            <a:ext cx="506945" cy="1997104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571476" y="3901177"/>
            <a:ext cx="6775266" cy="149421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/>
              <a:t>Bitte achten Sie immer darauf die gewünschte Dienstart auszuwählen. </a:t>
            </a:r>
          </a:p>
          <a:p>
            <a:r>
              <a:rPr lang="de-DE" sz="2000" dirty="0"/>
              <a:t>Dies muss vor der Eingabe von Wünschen oder Abwesenheiten geschehen.</a:t>
            </a:r>
          </a:p>
        </p:txBody>
      </p:sp>
    </p:spTree>
    <p:extLst>
      <p:ext uri="{BB962C8B-B14F-4D97-AF65-F5344CB8AC3E}">
        <p14:creationId xmlns:p14="http://schemas.microsoft.com/office/powerpoint/2010/main" val="4559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Startseite nach dem Anmelden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C904-F71D-4777-9DC0-C623F0D64FD5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76" y="1176484"/>
            <a:ext cx="6816436" cy="450503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606061" y="3575538"/>
            <a:ext cx="6019800" cy="218049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8" name="Pfeil nach oben 7"/>
          <p:cNvSpPr/>
          <p:nvPr/>
        </p:nvSpPr>
        <p:spPr bwMode="auto">
          <a:xfrm>
            <a:off x="6709560" y="3300046"/>
            <a:ext cx="506945" cy="1043078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1779904" y="4389805"/>
            <a:ext cx="5395570" cy="48115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Hier können Sie sich für freie Dienste bewerben.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1779904" y="1176484"/>
            <a:ext cx="6019800" cy="42789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33754" y="1101969"/>
            <a:ext cx="1346150" cy="218049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Daten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992-AD3E-4821-B893-F553302FD9A1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676400"/>
            <a:ext cx="8458198" cy="3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Daten - Stammdaten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2DE-E56B-455D-A6DB-293F5B30BFF2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676400"/>
            <a:ext cx="8458198" cy="387537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42901" y="1676400"/>
            <a:ext cx="1346150" cy="218049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689050" y="1539240"/>
            <a:ext cx="7237225" cy="532081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611071" y="1957680"/>
            <a:ext cx="6083350" cy="361295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655296" y="4619888"/>
            <a:ext cx="2438424" cy="10434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Bitte halten Sie Ihre Erreichbarkeiten aktuell.</a:t>
            </a:r>
            <a:endParaRPr lang="de-DE" sz="2000" dirty="0"/>
          </a:p>
        </p:txBody>
      </p:sp>
      <p:sp>
        <p:nvSpPr>
          <p:cNvPr id="13" name="Rechteckiger Pfeil 12"/>
          <p:cNvSpPr/>
          <p:nvPr/>
        </p:nvSpPr>
        <p:spPr bwMode="auto">
          <a:xfrm>
            <a:off x="948465" y="3485959"/>
            <a:ext cx="864096" cy="1065349"/>
          </a:xfrm>
          <a:prstGeom prst="bentArrow">
            <a:avLst>
              <a:gd name="adj1" fmla="val 28100"/>
              <a:gd name="adj2" fmla="val 34458"/>
              <a:gd name="adj3" fmla="val 38135"/>
              <a:gd name="adj4" fmla="val 3361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Pfeil nach oben 14"/>
          <p:cNvSpPr/>
          <p:nvPr/>
        </p:nvSpPr>
        <p:spPr bwMode="auto">
          <a:xfrm>
            <a:off x="6641103" y="3970020"/>
            <a:ext cx="506945" cy="581288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5776938" y="4616018"/>
            <a:ext cx="2438424" cy="10434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Hier können Sie sich ein neues Kennwort vergeben.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630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B062-EF72-484C-B9DB-8FEEDEF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F7838-2724-CD44-BE08-1C3EE0E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BA70-F193-467F-A995-85FC2E12DCF0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4B089-EC97-3A42-9F6D-E53B1A55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F43B4-2EE3-F74A-AF0A-873FFD957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Anmelden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Startseite und Ihre Daten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/>
              <a:t>Abgabe von Dienstwünschen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Dienstübersicht und Tauschbörse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Ihren Dienst abgeben/tauschen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Fremden Dienst übernehmen/tauschen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D5160-A77B-CB49-9C99-AA152DBAF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7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Daten – Urlaub und Wünsche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072-D23D-4D51-B6B7-D8B4A26232E0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86" y="1442553"/>
            <a:ext cx="6568788" cy="4643454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464796" y="2846727"/>
            <a:ext cx="2438424" cy="2062852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Hier können Sie Ihre Verfügbarkeiten bzw. Dienstwünsche und die maximal gewünschten Dienste eingeben.</a:t>
            </a:r>
            <a:endParaRPr lang="de-DE" sz="2000" dirty="0"/>
          </a:p>
        </p:txBody>
      </p:sp>
      <p:sp>
        <p:nvSpPr>
          <p:cNvPr id="10" name="Rechteckiger Pfeil 9"/>
          <p:cNvSpPr/>
          <p:nvPr/>
        </p:nvSpPr>
        <p:spPr>
          <a:xfrm flipV="1">
            <a:off x="1161876" y="5021580"/>
            <a:ext cx="1927860" cy="815340"/>
          </a:xfrm>
          <a:prstGeom prst="bentArrow">
            <a:avLst>
              <a:gd name="adj1" fmla="val 31826"/>
              <a:gd name="adj2" fmla="val 31399"/>
              <a:gd name="adj3" fmla="val 36092"/>
              <a:gd name="adj4" fmla="val 35424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1" name="Pfeil nach oben 10"/>
          <p:cNvSpPr/>
          <p:nvPr/>
        </p:nvSpPr>
        <p:spPr bwMode="auto">
          <a:xfrm rot="5400000">
            <a:off x="4080779" y="2482593"/>
            <a:ext cx="506945" cy="256337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13982" y="1417467"/>
            <a:ext cx="4080438" cy="54021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744980" y="1379167"/>
            <a:ext cx="2042160" cy="38991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918138" y="1881081"/>
            <a:ext cx="2042160" cy="54021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129878" y="1755206"/>
            <a:ext cx="657261" cy="202474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787139" y="1390799"/>
            <a:ext cx="826843" cy="202474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2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6" y="1818751"/>
            <a:ext cx="8839200" cy="23351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Dienstwünsche eintragen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5939-29CE-47FE-9598-D415CB6EDEF5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16272" y="4290060"/>
            <a:ext cx="1836444" cy="1006267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Wählen Sie den gewünschten Bereich.</a:t>
            </a:r>
            <a:endParaRPr lang="de-DE" sz="2000" dirty="0"/>
          </a:p>
        </p:txBody>
      </p:sp>
      <p:sp>
        <p:nvSpPr>
          <p:cNvPr id="11" name="Pfeil nach oben 10"/>
          <p:cNvSpPr/>
          <p:nvPr/>
        </p:nvSpPr>
        <p:spPr bwMode="auto">
          <a:xfrm>
            <a:off x="1454647" y="3429000"/>
            <a:ext cx="506945" cy="72490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774312" y="4297324"/>
            <a:ext cx="1836444" cy="1006267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Wählen Sie das gewünschte Datum.</a:t>
            </a:r>
            <a:endParaRPr lang="de-DE" sz="2000" dirty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2545292" y="4290058"/>
            <a:ext cx="1836444" cy="1006267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Wählen Sie die gewünschte Region.</a:t>
            </a:r>
            <a:endParaRPr lang="de-DE" sz="2000" dirty="0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7003332" y="4290058"/>
            <a:ext cx="1922944" cy="1356361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Die verfügbaren Schichten werden Ihnen vorgeschlagen</a:t>
            </a:r>
            <a:endParaRPr lang="de-DE" sz="2000" dirty="0"/>
          </a:p>
        </p:txBody>
      </p:sp>
      <p:sp>
        <p:nvSpPr>
          <p:cNvPr id="15" name="Pfeil nach oben 14"/>
          <p:cNvSpPr/>
          <p:nvPr/>
        </p:nvSpPr>
        <p:spPr bwMode="auto">
          <a:xfrm>
            <a:off x="3595867" y="3428999"/>
            <a:ext cx="506945" cy="72490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Pfeil nach oben 15"/>
          <p:cNvSpPr/>
          <p:nvPr/>
        </p:nvSpPr>
        <p:spPr bwMode="auto">
          <a:xfrm>
            <a:off x="4916694" y="3440429"/>
            <a:ext cx="506945" cy="72490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Pfeil nach oben 16"/>
          <p:cNvSpPr/>
          <p:nvPr/>
        </p:nvSpPr>
        <p:spPr bwMode="auto">
          <a:xfrm rot="18435666">
            <a:off x="7081964" y="3394760"/>
            <a:ext cx="506945" cy="809620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8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 der maximal gewünschten Dienste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9B84-91B4-4DF2-82A8-F313AE07745E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2273499"/>
            <a:ext cx="5227320" cy="194706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6100509" y="1948736"/>
            <a:ext cx="2753931" cy="2596594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Wählen Sie zuerst den Dienstplan aus.</a:t>
            </a:r>
          </a:p>
          <a:p>
            <a:r>
              <a:rPr lang="de-DE" sz="2000" dirty="0" smtClean="0"/>
              <a:t>Anschließend geben Sie die Anzahl der maximal gewünschten Dienste ein.</a:t>
            </a:r>
          </a:p>
          <a:p>
            <a:r>
              <a:rPr lang="de-DE" sz="2000" dirty="0" smtClean="0"/>
              <a:t>Bestätigen Sie mit „Speichern“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160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BD-Online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2D3-CCFA-4F2A-9AA3-D5019A770382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Unabhängigkeit von den Sprechzeiten des </a:t>
            </a:r>
            <a:r>
              <a:rPr lang="de-DE" sz="2400" dirty="0" smtClean="0"/>
              <a:t>Büros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Erreichbarkeit aller Teilnehmenden </a:t>
            </a:r>
            <a:r>
              <a:rPr lang="de-DE" sz="2400" dirty="0" smtClean="0"/>
              <a:t>gewährleistet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Erleichterung der kurzfristigen </a:t>
            </a:r>
            <a:r>
              <a:rPr lang="de-DE" sz="2400" dirty="0" smtClean="0"/>
              <a:t>Diensttausche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Doppelplanungen in parallelen Dienstarten werden verhindert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B062-EF72-484C-B9DB-8FEEDEF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F7838-2724-CD44-BE08-1C3EE0E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A33-349F-49FB-97D4-B27194FF4DA8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4B089-EC97-3A42-9F6D-E53B1A55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F43B4-2EE3-F74A-AF0A-873FFD957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Anmelden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Startseite und Ihre Daten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Abgabe von Dienstwünschen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/>
              <a:t>Dienstübersicht und Tauschbörse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Ihren Dienst abgeben/tauschen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Fremden Dienst übernehmen/tauschen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D5160-A77B-CB49-9C99-AA152DBAF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3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Dienstübersicht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835-A17F-4B6D-811A-999811F50260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5" y="1805354"/>
            <a:ext cx="8006749" cy="2042746"/>
          </a:xfrm>
          <a:prstGeom prst="rect">
            <a:avLst/>
          </a:prstGeom>
        </p:spPr>
      </p:pic>
      <p:sp>
        <p:nvSpPr>
          <p:cNvPr id="12" name="Pfeil nach oben 11"/>
          <p:cNvSpPr/>
          <p:nvPr/>
        </p:nvSpPr>
        <p:spPr bwMode="auto">
          <a:xfrm rot="2105074">
            <a:off x="2072641" y="2490516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2695720" y="3797806"/>
            <a:ext cx="4147040" cy="1018034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Hier finden Sie die Dienste des aktuellen Dienstplans, sowie offene Angebote des aktuellen Dienstplans.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72416" y="3744466"/>
            <a:ext cx="1836444" cy="1124714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Hier finden alle Dienste, die Sie in den Vorquartalen geleistet haben</a:t>
            </a:r>
            <a:endParaRPr lang="de-DE" sz="1600" dirty="0"/>
          </a:p>
        </p:txBody>
      </p:sp>
      <p:sp>
        <p:nvSpPr>
          <p:cNvPr id="15" name="Rechteck 14"/>
          <p:cNvSpPr/>
          <p:nvPr/>
        </p:nvSpPr>
        <p:spPr>
          <a:xfrm>
            <a:off x="369558" y="1797796"/>
            <a:ext cx="8208666" cy="389913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47010" y="2373081"/>
            <a:ext cx="1305590" cy="751119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386550" y="2042160"/>
            <a:ext cx="1892330" cy="561368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965427" y="2037733"/>
            <a:ext cx="1892330" cy="357886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0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Tauschbörse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F570-6393-46C0-92CE-59686F4987DD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7" y="1416257"/>
            <a:ext cx="2774974" cy="463307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71476" y="1490431"/>
            <a:ext cx="2724173" cy="751119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71475" y="4728931"/>
            <a:ext cx="2724173" cy="1246419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187166" y="1676400"/>
            <a:ext cx="4271034" cy="1365250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Die Tauschbörse bietet verschiedene Ansichten, in denen Sie Ihre Dienste tauschen können.</a:t>
            </a:r>
          </a:p>
          <a:p>
            <a:endParaRPr lang="de-DE" sz="1400" dirty="0" smtClean="0"/>
          </a:p>
          <a:p>
            <a:r>
              <a:rPr lang="de-DE" sz="1600" dirty="0" smtClean="0"/>
              <a:t>Diese stehen als Kalender, als Liste oder als Tabelle nach Regionen geordnet zur Verfügung.</a:t>
            </a:r>
            <a:endParaRPr lang="de-DE" sz="1600" dirty="0"/>
          </a:p>
        </p:txBody>
      </p:sp>
      <p:sp>
        <p:nvSpPr>
          <p:cNvPr id="12" name="Pfeil nach oben 11"/>
          <p:cNvSpPr/>
          <p:nvPr/>
        </p:nvSpPr>
        <p:spPr bwMode="auto">
          <a:xfrm rot="16200000">
            <a:off x="3315444" y="2706705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4187166" y="3251255"/>
            <a:ext cx="2419350" cy="329226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Liste aller Tauschangebote</a:t>
            </a:r>
            <a:endParaRPr lang="de-DE" sz="1600" dirty="0"/>
          </a:p>
        </p:txBody>
      </p:sp>
      <p:sp>
        <p:nvSpPr>
          <p:cNvPr id="14" name="Pfeil nach oben 13"/>
          <p:cNvSpPr/>
          <p:nvPr/>
        </p:nvSpPr>
        <p:spPr bwMode="auto">
          <a:xfrm rot="16200000">
            <a:off x="3315444" y="3855155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187166" y="4399705"/>
            <a:ext cx="2419350" cy="329226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Liste aller freien Dienste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221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Tauschbörse - Kalenderansicht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4C9E-F048-41D7-979E-809050DC5FE5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298294"/>
            <a:ext cx="7881494" cy="340070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4810" y="2667537"/>
            <a:ext cx="1477040" cy="2031463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170167" y="3482844"/>
            <a:ext cx="181984" cy="45252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186167" y="3256580"/>
            <a:ext cx="181984" cy="452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202167" y="3230740"/>
            <a:ext cx="181984" cy="45252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735067" y="3935372"/>
            <a:ext cx="181984" cy="452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1145541" y="4797732"/>
            <a:ext cx="6852917" cy="1245828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Die Kalenderansicht bietet eine Übersicht Ihrer Dienste und der des Kollegiums.</a:t>
            </a:r>
          </a:p>
          <a:p>
            <a:r>
              <a:rPr lang="de-DE" sz="1600" dirty="0" smtClean="0"/>
              <a:t>Durch Klicken auf einen Blauen Punkt öffne sich das Tauschmenü. </a:t>
            </a:r>
          </a:p>
          <a:p>
            <a:r>
              <a:rPr lang="de-DE" sz="1600" dirty="0" smtClean="0"/>
              <a:t>Von dort aus können Sie sich nähere Informationen zum Dienst anzeigen lassen und den Dienst tauschen.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501875" y="2789885"/>
            <a:ext cx="1722909" cy="336093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Vorheriger Monat</a:t>
            </a:r>
            <a:endParaRPr lang="de-DE" sz="1600" dirty="0"/>
          </a:p>
        </p:txBody>
      </p:sp>
      <p:sp>
        <p:nvSpPr>
          <p:cNvPr id="17" name="Pfeil nach oben 16"/>
          <p:cNvSpPr/>
          <p:nvPr/>
        </p:nvSpPr>
        <p:spPr bwMode="auto">
          <a:xfrm rot="1690855">
            <a:off x="1893037" y="1970774"/>
            <a:ext cx="236993" cy="801997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7137078" y="2789885"/>
            <a:ext cx="1722909" cy="336093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Nächster Monat</a:t>
            </a:r>
            <a:endParaRPr lang="de-DE" sz="1600" dirty="0"/>
          </a:p>
        </p:txBody>
      </p:sp>
      <p:sp>
        <p:nvSpPr>
          <p:cNvPr id="19" name="Pfeil nach oben 18"/>
          <p:cNvSpPr/>
          <p:nvPr/>
        </p:nvSpPr>
        <p:spPr bwMode="auto">
          <a:xfrm>
            <a:off x="8157333" y="2002261"/>
            <a:ext cx="236993" cy="739022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6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Tauschbörse - Listenansicht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AD19-5806-4BBA-AF09-6EC00E8846F8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787377" y="4435456"/>
            <a:ext cx="3403618" cy="849322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Der Dienstplan in einer Listenansicht, per Klick auf die rote Tauschliste kommen Sie in das Tauschmenü.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417467"/>
            <a:ext cx="8154282" cy="26416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5577810" y="2075728"/>
            <a:ext cx="1616740" cy="19833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8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Tauschbörse - Tabellenansicht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168-3756-4155-8C28-48116A25E0B3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5577810" y="2075728"/>
            <a:ext cx="1616740" cy="19833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328805"/>
            <a:ext cx="8293124" cy="381962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317750" y="2482128"/>
            <a:ext cx="6483350" cy="27439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4589500" y="3463718"/>
            <a:ext cx="3625862" cy="933383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In der Tabelle finden Sie den Dienstplan nach Regionen geordnet und nach dem Datum sortiert.</a:t>
            </a:r>
          </a:p>
        </p:txBody>
      </p:sp>
    </p:spTree>
    <p:extLst>
      <p:ext uri="{BB962C8B-B14F-4D97-AF65-F5344CB8AC3E}">
        <p14:creationId xmlns:p14="http://schemas.microsoft.com/office/powerpoint/2010/main" val="35124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Tauschbörse - Tauschliste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1B3E-46F5-4C4B-954C-F67F7FF51249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262062"/>
            <a:ext cx="7429500" cy="4333875"/>
          </a:xfrm>
          <a:prstGeom prst="rect">
            <a:avLst/>
          </a:prstGeom>
        </p:spPr>
      </p:pic>
      <p:sp>
        <p:nvSpPr>
          <p:cNvPr id="14" name="Abgerundetes Rechteck 13"/>
          <p:cNvSpPr/>
          <p:nvPr/>
        </p:nvSpPr>
        <p:spPr bwMode="auto">
          <a:xfrm>
            <a:off x="3036570" y="5691629"/>
            <a:ext cx="3197859" cy="369535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Listenansicht aller Tauschangebote</a:t>
            </a:r>
          </a:p>
        </p:txBody>
      </p:sp>
    </p:spTree>
    <p:extLst>
      <p:ext uri="{BB962C8B-B14F-4D97-AF65-F5344CB8AC3E}">
        <p14:creationId xmlns:p14="http://schemas.microsoft.com/office/powerpoint/2010/main" val="16749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B062-EF72-484C-B9DB-8FEEDEF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F7838-2724-CD44-BE08-1C3EE0E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8A2-3A3F-4F0F-B6CE-94980593ABEE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4B089-EC97-3A42-9F6D-E53B1A55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F43B4-2EE3-F74A-AF0A-873FFD957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Anmelden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Startseite und Ihre Daten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Abgabe von Dienstwünschen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Dienstübersicht und Tauschbörse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/>
              <a:t>Ihren Dienst abgeben/tauschen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Fremden Dienst übernehmen/tauschen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D5160-A77B-CB49-9C99-AA152DBAF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7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Tauschfenster – Eigene Dienste anbieten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0013-A022-4FFD-A739-D912904FA46E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523332"/>
            <a:ext cx="6763816" cy="4302621"/>
          </a:xfrm>
          <a:prstGeom prst="rect">
            <a:avLst/>
          </a:prstGeom>
        </p:spPr>
      </p:pic>
      <p:sp>
        <p:nvSpPr>
          <p:cNvPr id="8" name="Pfeil nach oben 7"/>
          <p:cNvSpPr/>
          <p:nvPr/>
        </p:nvSpPr>
        <p:spPr bwMode="auto">
          <a:xfrm rot="16200000">
            <a:off x="2432794" y="2537731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321430" y="3059899"/>
            <a:ext cx="2952370" cy="329226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smtClean="0"/>
              <a:t>Den Dienst für Angebote sperren</a:t>
            </a:r>
            <a:endParaRPr lang="de-DE" sz="1600" dirty="0"/>
          </a:p>
        </p:txBody>
      </p:sp>
      <p:sp>
        <p:nvSpPr>
          <p:cNvPr id="10" name="Pfeil nach oben 9"/>
          <p:cNvSpPr/>
          <p:nvPr/>
        </p:nvSpPr>
        <p:spPr bwMode="auto">
          <a:xfrm rot="16200000">
            <a:off x="3513330" y="3063098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401966" y="3606146"/>
            <a:ext cx="4392784" cy="329226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smtClean="0"/>
              <a:t>Den Dienst zur Abgabe oder zum Tausch anbieten</a:t>
            </a:r>
            <a:endParaRPr lang="de-DE" sz="1600" dirty="0"/>
          </a:p>
        </p:txBody>
      </p:sp>
      <p:sp>
        <p:nvSpPr>
          <p:cNvPr id="12" name="Pfeil nach oben 11"/>
          <p:cNvSpPr/>
          <p:nvPr/>
        </p:nvSpPr>
        <p:spPr bwMode="auto">
          <a:xfrm rot="16200000">
            <a:off x="4374356" y="3588465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5262992" y="4110632"/>
            <a:ext cx="2952370" cy="1392988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Den Dienst direkt abgeben, sofern vorher untereinander abgesprochen. Hierfür zuerst den Namen auswählen und dann anbieten.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821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Tauschfenster – Angebotenen Dienst zurückgeben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25C0-A21B-4A3F-A051-7D94C3B90827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5" y="1558280"/>
            <a:ext cx="6760620" cy="4283720"/>
          </a:xfrm>
          <a:prstGeom prst="rect">
            <a:avLst/>
          </a:prstGeom>
        </p:spPr>
      </p:pic>
      <p:sp>
        <p:nvSpPr>
          <p:cNvPr id="16" name="Rechteckiger Pfeil 15"/>
          <p:cNvSpPr/>
          <p:nvPr/>
        </p:nvSpPr>
        <p:spPr bwMode="auto">
          <a:xfrm rot="10800000">
            <a:off x="3600525" y="3051795"/>
            <a:ext cx="2520280" cy="965820"/>
          </a:xfrm>
          <a:prstGeom prst="bentArrow">
            <a:avLst>
              <a:gd name="adj1" fmla="val 18676"/>
              <a:gd name="adj2" fmla="val 21230"/>
              <a:gd name="adj3" fmla="val 26873"/>
              <a:gd name="adj4" fmla="val 29424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6274049" y="3429000"/>
            <a:ext cx="2298625" cy="1563538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Hier können Sie den angebotenen Tausch/die angebotene Übernahme zurücknehmen, sofern vom Empfänger noch nicht bestätigt wurde</a:t>
            </a:r>
            <a:endParaRPr lang="de-DE" sz="16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2" y="2570272"/>
            <a:ext cx="2352583" cy="681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05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B062-EF72-484C-B9DB-8FEEDEF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F7838-2724-CD44-BE08-1C3EE0E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DE8F-A7D8-4E3B-903B-C9CF355B4A92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4B089-EC97-3A42-9F6D-E53B1A55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F43B4-2EE3-F74A-AF0A-873FFD957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/>
              <a:t>Anmelden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Startseite und Ihre Daten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Abgabe von Dienstwünschen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Dienstübersicht und Tauschbörse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Ihren Dienst abgeben/tauschen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Fremden Dienst übernehmen/tauschen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D5160-A77B-CB49-9C99-AA152DBAF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7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B062-EF72-484C-B9DB-8FEEDEF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F7838-2724-CD44-BE08-1C3EE0E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E739-DC6E-4587-BA85-879A910911E0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4B089-EC97-3A42-9F6D-E53B1A55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F43B4-2EE3-F74A-AF0A-873FFD957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Anmelden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Startseite und Ihre Daten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Abgabe von Dienstwünschen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Dienstübersicht und Tauschbörse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Ihren Dienst abgeben/tauschen</a:t>
            </a:r>
          </a:p>
          <a:p>
            <a:pPr>
              <a:lnSpc>
                <a:spcPct val="150000"/>
              </a:lnSpc>
              <a:buClrTx/>
            </a:pPr>
            <a:r>
              <a:rPr lang="de-DE" sz="2000" dirty="0"/>
              <a:t>Fremden Dienst übernehmen/tauschen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D5160-A77B-CB49-9C99-AA152DBAF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3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8" y="1341029"/>
            <a:ext cx="6063935" cy="3894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Tauschfenster – Fremden Dienst übernehmen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2D40-D2A7-4827-BA57-554088A90828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12" name="Pfeil nach oben 11"/>
          <p:cNvSpPr/>
          <p:nvPr/>
        </p:nvSpPr>
        <p:spPr bwMode="auto">
          <a:xfrm rot="16200000">
            <a:off x="2955420" y="2057107"/>
            <a:ext cx="236993" cy="1577840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3911594" y="2672693"/>
            <a:ext cx="4356106" cy="329226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smtClean="0"/>
              <a:t>Den Dienst übernehmen, z.B. bei freien Diensten</a:t>
            </a:r>
            <a:endParaRPr lang="de-DE" sz="1600" dirty="0"/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5393718" y="3216979"/>
            <a:ext cx="2873982" cy="1574119"/>
          </a:xfrm>
          <a:prstGeom prst="roundRect">
            <a:avLst>
              <a:gd name="adj" fmla="val 209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 smtClean="0"/>
              <a:t>Ein Tauschangebot initiieren.</a:t>
            </a:r>
          </a:p>
          <a:p>
            <a:r>
              <a:rPr lang="de-DE" sz="1600" dirty="0" smtClean="0"/>
              <a:t>Hierfür wählen Sie zunächst den gewünschten eigenen Dienst aus und betätigen dann die Schaltfläche „Tausch gegen eigenen Dienst“.</a:t>
            </a:r>
            <a:endParaRPr lang="de-DE" sz="1600" dirty="0"/>
          </a:p>
        </p:txBody>
      </p:sp>
      <p:sp>
        <p:nvSpPr>
          <p:cNvPr id="20" name="Rechteckiger Pfeil 19"/>
          <p:cNvSpPr/>
          <p:nvPr/>
        </p:nvSpPr>
        <p:spPr bwMode="auto">
          <a:xfrm rot="16200000">
            <a:off x="3704637" y="2419741"/>
            <a:ext cx="540915" cy="2722204"/>
          </a:xfrm>
          <a:prstGeom prst="bentArrow">
            <a:avLst>
              <a:gd name="adj1" fmla="val 28100"/>
              <a:gd name="adj2" fmla="val 34458"/>
              <a:gd name="adj3" fmla="val 38135"/>
              <a:gd name="adj4" fmla="val 35958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8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8" y="1341029"/>
            <a:ext cx="6063935" cy="3894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Tauschfenster – Fremden Dienst übernehmen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5443-6897-4FE1-98C2-310C3EA7928A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24" y="2931188"/>
            <a:ext cx="3133725" cy="132397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20" y="3012550"/>
            <a:ext cx="1567784" cy="164136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 bwMode="auto">
          <a:xfrm>
            <a:off x="5977880" y="3346452"/>
            <a:ext cx="2321570" cy="1320462"/>
          </a:xfrm>
          <a:prstGeom prst="roundRect">
            <a:avLst>
              <a:gd name="adj" fmla="val 209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dirty="0"/>
              <a:t>Hier können Sie </a:t>
            </a:r>
            <a:r>
              <a:rPr lang="de-DE" sz="1600" dirty="0" smtClean="0"/>
              <a:t>das Angebot der Übernahme zurücknehmen</a:t>
            </a:r>
            <a:r>
              <a:rPr lang="de-DE" sz="1600" dirty="0"/>
              <a:t>, </a:t>
            </a:r>
            <a:r>
              <a:rPr lang="de-DE" sz="1600" dirty="0" smtClean="0"/>
              <a:t>sofern </a:t>
            </a:r>
            <a:r>
              <a:rPr lang="de-DE" sz="1600" dirty="0"/>
              <a:t>vom Empfänger noch nicht bestätigt wurde</a:t>
            </a:r>
          </a:p>
        </p:txBody>
      </p:sp>
      <p:sp>
        <p:nvSpPr>
          <p:cNvPr id="23" name="Rechteckiger Pfeil 22"/>
          <p:cNvSpPr/>
          <p:nvPr/>
        </p:nvSpPr>
        <p:spPr bwMode="auto">
          <a:xfrm rot="16200000">
            <a:off x="1776315" y="2690672"/>
            <a:ext cx="540915" cy="1608760"/>
          </a:xfrm>
          <a:prstGeom prst="bentArrow">
            <a:avLst>
              <a:gd name="adj1" fmla="val 28100"/>
              <a:gd name="adj2" fmla="val 34458"/>
              <a:gd name="adj3" fmla="val 38135"/>
              <a:gd name="adj4" fmla="val 35958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46" y="3288238"/>
            <a:ext cx="2462508" cy="668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Dokumente und Online-Hilfe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EE8A-74C7-479F-AB8C-12B2EB76FF62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65" y="1846262"/>
            <a:ext cx="2190750" cy="2505075"/>
          </a:xfrm>
          <a:prstGeom prst="rect">
            <a:avLst/>
          </a:prstGeom>
        </p:spPr>
      </p:pic>
      <p:sp>
        <p:nvSpPr>
          <p:cNvPr id="8" name="Pfeil nach oben 7"/>
          <p:cNvSpPr/>
          <p:nvPr/>
        </p:nvSpPr>
        <p:spPr bwMode="auto">
          <a:xfrm rot="15388578">
            <a:off x="2890952" y="2484927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807119" y="2465347"/>
            <a:ext cx="1822070" cy="895389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smtClean="0"/>
              <a:t>Hier finden Sie hilfreiche Dokumente</a:t>
            </a:r>
            <a:endParaRPr lang="de-DE" sz="1600" dirty="0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807119" y="3679924"/>
            <a:ext cx="4304920" cy="927099"/>
          </a:xfrm>
          <a:prstGeom prst="roundRect">
            <a:avLst>
              <a:gd name="adj" fmla="val 573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smtClean="0"/>
              <a:t>Unter der Hilfe finden Sie eine sehr ausführliche Anleitung zu Ihrer Rolle im System. </a:t>
            </a:r>
          </a:p>
          <a:p>
            <a:pPr algn="ctr"/>
            <a:r>
              <a:rPr lang="de-DE" sz="1600" dirty="0" smtClean="0"/>
              <a:t>Dort sind alle Funktionen ausführlich erklärt</a:t>
            </a:r>
            <a:endParaRPr lang="de-DE" sz="1600" dirty="0"/>
          </a:p>
        </p:txBody>
      </p:sp>
      <p:sp>
        <p:nvSpPr>
          <p:cNvPr id="13" name="Pfeil nach oben 12"/>
          <p:cNvSpPr/>
          <p:nvPr/>
        </p:nvSpPr>
        <p:spPr bwMode="auto">
          <a:xfrm rot="17110953">
            <a:off x="2892719" y="3134224"/>
            <a:ext cx="236993" cy="1418325"/>
          </a:xfrm>
          <a:prstGeom prst="upArrow">
            <a:avLst>
              <a:gd name="adj1" fmla="val 50000"/>
              <a:gd name="adj2" fmla="val 606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6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Ansprechpartner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EFCF-36AF-4617-8574-4DC9D8C034DA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71476" y="1791042"/>
            <a:ext cx="3657624" cy="3657258"/>
          </a:xfrm>
          <a:prstGeom prst="roundRect">
            <a:avLst>
              <a:gd name="adj" fmla="val 209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1800" u="sng" dirty="0" smtClean="0"/>
              <a:t>ÄBD Büro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Heike </a:t>
            </a:r>
            <a:r>
              <a:rPr lang="de-DE" sz="1600" dirty="0"/>
              <a:t>Müller, Thomas Wille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Mail:	aebd@kvberlin.de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Tel.: 	030/31003 - 267/268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Sprechzeiten:</a:t>
            </a:r>
            <a:br>
              <a:rPr lang="de-DE" sz="1600" dirty="0"/>
            </a:br>
            <a:r>
              <a:rPr lang="de-DE" sz="1600" dirty="0"/>
              <a:t>montags bis donnerstags: </a:t>
            </a:r>
          </a:p>
          <a:p>
            <a:r>
              <a:rPr lang="de-DE" sz="1600" dirty="0"/>
              <a:t>	08:30 - 12:00 Uhr            </a:t>
            </a:r>
          </a:p>
          <a:p>
            <a:r>
              <a:rPr lang="de-DE" sz="1600" dirty="0"/>
              <a:t>	14:00 - 16:00 Uhr</a:t>
            </a:r>
          </a:p>
          <a:p>
            <a:r>
              <a:rPr lang="de-DE" sz="1600" dirty="0"/>
              <a:t>     freitags: </a:t>
            </a:r>
          </a:p>
          <a:p>
            <a:r>
              <a:rPr lang="de-DE" sz="1600" dirty="0"/>
              <a:t>	08:30 - 14:00 Uhr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4913195" y="2715528"/>
            <a:ext cx="3657624" cy="1426943"/>
          </a:xfrm>
          <a:prstGeom prst="roundRect">
            <a:avLst>
              <a:gd name="adj" fmla="val 209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1800" u="sng" dirty="0" smtClean="0"/>
              <a:t>ÄBD Technik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Daniel Stelzer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Mail:	technik-aebd@kvberlin.de</a:t>
            </a:r>
          </a:p>
        </p:txBody>
      </p:sp>
    </p:spTree>
    <p:extLst>
      <p:ext uri="{BB962C8B-B14F-4D97-AF65-F5344CB8AC3E}">
        <p14:creationId xmlns:p14="http://schemas.microsoft.com/office/powerpoint/2010/main" val="10859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134328-447E-464E-B47D-E156AA4C4DF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98202" y="6995801"/>
            <a:ext cx="1319560" cy="179029"/>
          </a:xfrm>
        </p:spPr>
        <p:txBody>
          <a:bodyPr/>
          <a:lstStyle/>
          <a:p>
            <a:fld id="{04F5B33C-82A7-43A6-AC98-7573749D9EBA}" type="datetime1">
              <a:rPr lang="de-DE" smtClean="0"/>
              <a:t>20.08.2021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9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B062-EF72-484C-B9DB-8FEEDEF9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F7838-2724-CD44-BE08-1C3EE0E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1BDB-5FA9-47F1-AC26-1FE2899DB978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4B089-EC97-3A42-9F6D-E53B1A551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0B378B8-7DBC-7C4F-B225-C2BC3C29FD4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F43B4-2EE3-F74A-AF0A-873FFD957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/>
              <a:t>Anmelden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Startseite und Ihre Daten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Abgabe von Dienstwünschen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Dienstübersicht und Tauschbörse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Ihren Dienst abgeben/tauschen</a:t>
            </a:r>
          </a:p>
          <a:p>
            <a:pPr>
              <a:lnSpc>
                <a:spcPct val="150000"/>
              </a:lnSpc>
              <a:buClr>
                <a:schemeClr val="bg2">
                  <a:lumMod val="65000"/>
                </a:schemeClr>
              </a:buClr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Fremden Dienst übernehmen/tauschen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D5160-A77B-CB49-9C99-AA152DBAF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8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Aktivierungsmail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1ED8-198E-4037-98EC-79614019CB71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85204" y="1381524"/>
            <a:ext cx="8173591" cy="3409492"/>
            <a:chOff x="467544" y="1564988"/>
            <a:chExt cx="8173591" cy="340949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564988"/>
              <a:ext cx="8173591" cy="3248478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 bwMode="auto">
            <a:xfrm>
              <a:off x="1681236" y="4074412"/>
              <a:ext cx="720079" cy="290692"/>
            </a:xfrm>
            <a:prstGeom prst="rect">
              <a:avLst/>
            </a:prstGeom>
            <a:noFill/>
            <a:ln w="28575">
              <a:solidFill>
                <a:srgbClr val="FF0E02"/>
              </a:solidFill>
              <a:headEnd type="none" w="med" len="med"/>
              <a:tailEnd type="none" w="med" len="med"/>
            </a:ln>
            <a:effectLst>
              <a:glow rad="101600">
                <a:srgbClr val="FF0000">
                  <a:alpha val="6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Pfeil nach oben 9"/>
            <p:cNvSpPr/>
            <p:nvPr/>
          </p:nvSpPr>
          <p:spPr bwMode="auto">
            <a:xfrm>
              <a:off x="1763688" y="4452222"/>
              <a:ext cx="493800" cy="522258"/>
            </a:xfrm>
            <a:prstGeom prst="upArrow">
              <a:avLst>
                <a:gd name="adj1" fmla="val 50000"/>
                <a:gd name="adj2" fmla="val 60649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" name="Abgerundetes Rechteck 10"/>
          <p:cNvSpPr/>
          <p:nvPr/>
        </p:nvSpPr>
        <p:spPr bwMode="auto">
          <a:xfrm>
            <a:off x="1492848" y="4818001"/>
            <a:ext cx="5923152" cy="118993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800" dirty="0" smtClean="0"/>
              <a:t>Ihr </a:t>
            </a:r>
            <a:r>
              <a:rPr lang="de-DE" sz="2800" dirty="0" err="1" smtClean="0"/>
              <a:t>Benutzeraccount</a:t>
            </a:r>
            <a:r>
              <a:rPr lang="de-DE" sz="2800" dirty="0" smtClean="0"/>
              <a:t> ist gleichzeitig der </a:t>
            </a:r>
            <a:r>
              <a:rPr lang="de-DE" sz="2800" u="sng" dirty="0" smtClean="0"/>
              <a:t>Benutzername zum Anmelden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80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Klicken auf den Aktivierungslink:</a:t>
            </a:r>
            <a:br>
              <a:rPr lang="de-DE" dirty="0" smtClean="0"/>
            </a:br>
            <a:r>
              <a:rPr lang="de-DE" dirty="0" smtClean="0"/>
              <a:t>Eingeben der E-Mail Adresse und Vergabe des Passworts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9E88-609B-4D9B-80AF-EE431743BF74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56" y="1453087"/>
            <a:ext cx="6629400" cy="2809875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273128" y="3683345"/>
            <a:ext cx="4392488" cy="21602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/>
              <a:t>Bitte die </a:t>
            </a:r>
            <a:r>
              <a:rPr lang="de-DE" sz="2000" dirty="0" err="1"/>
              <a:t>eMail</a:t>
            </a:r>
            <a:r>
              <a:rPr lang="de-DE" sz="2000" dirty="0"/>
              <a:t>-Adresse eingeben, die Sie im Arztregister der KV Berlin oder in der Fachabteilung ÄBD angegeben haben</a:t>
            </a:r>
            <a:r>
              <a:rPr lang="de-DE" sz="2000" dirty="0" smtClean="0"/>
              <a:t>.</a:t>
            </a:r>
          </a:p>
          <a:p>
            <a:r>
              <a:rPr lang="de-DE" sz="2000" dirty="0" smtClean="0"/>
              <a:t>An diese Adresse haben Sie auch die Aktivierungsmail bekommen.</a:t>
            </a:r>
            <a:endParaRPr lang="de-DE" sz="2000" dirty="0"/>
          </a:p>
        </p:txBody>
      </p:sp>
      <p:sp>
        <p:nvSpPr>
          <p:cNvPr id="9" name="Rechteckiger Pfeil 8"/>
          <p:cNvSpPr/>
          <p:nvPr/>
        </p:nvSpPr>
        <p:spPr bwMode="auto">
          <a:xfrm>
            <a:off x="2124131" y="2771999"/>
            <a:ext cx="1455238" cy="875726"/>
          </a:xfrm>
          <a:prstGeom prst="bentArrow">
            <a:avLst>
              <a:gd name="adj1" fmla="val 23630"/>
              <a:gd name="adj2" fmla="val 26293"/>
              <a:gd name="adj3" fmla="val 30380"/>
              <a:gd name="adj4" fmla="val 28454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170167" y="4187401"/>
            <a:ext cx="3197088" cy="16561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 smtClean="0"/>
              <a:t>Kennwortrichtlinie: </a:t>
            </a:r>
          </a:p>
          <a:p>
            <a:r>
              <a:rPr lang="de-DE" sz="1200" dirty="0" smtClean="0"/>
              <a:t>(mindestens)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8 Zeichen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Einen Großbuchstaben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Eine Zahl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Ein Sonderzeichen</a:t>
            </a:r>
            <a:r>
              <a:rPr lang="de-DE" sz="800" dirty="0" smtClean="0"/>
              <a:t> </a:t>
            </a:r>
            <a:r>
              <a:rPr lang="de-DE" sz="1200" dirty="0" smtClean="0"/>
              <a:t>(!$#*&amp;%…)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645920" y="1562100"/>
            <a:ext cx="2329174" cy="740656"/>
            <a:chOff x="1645920" y="1562100"/>
            <a:chExt cx="2329174" cy="740656"/>
          </a:xfrm>
        </p:grpSpPr>
        <p:sp>
          <p:nvSpPr>
            <p:cNvPr id="12" name="Rechteck 11"/>
            <p:cNvSpPr/>
            <p:nvPr/>
          </p:nvSpPr>
          <p:spPr>
            <a:xfrm>
              <a:off x="1645920" y="1562100"/>
              <a:ext cx="2329174" cy="7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l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844F0C2-1C6B-3B45-9910-04FD15D2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1507" y="1712478"/>
              <a:ext cx="17780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Erreichbarkeit über die Homepage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BFF-78A7-47E2-9D6A-357B5323C7B8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556100"/>
            <a:ext cx="6942128" cy="36063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61277" y="1070674"/>
            <a:ext cx="2909815" cy="1730000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667904" y="1500554"/>
            <a:ext cx="2968185" cy="1244574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48990" y="2800674"/>
            <a:ext cx="4218915" cy="1436529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63432" y="4687302"/>
            <a:ext cx="4204473" cy="1279902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667905" y="3294186"/>
            <a:ext cx="4204473" cy="2139178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8" name="Pfeil nach oben 7"/>
          <p:cNvSpPr/>
          <p:nvPr/>
        </p:nvSpPr>
        <p:spPr bwMode="auto">
          <a:xfrm rot="4286249">
            <a:off x="2362744" y="1578128"/>
            <a:ext cx="316592" cy="1724964"/>
          </a:xfrm>
          <a:prstGeom prst="upArrow">
            <a:avLst>
              <a:gd name="adj1" fmla="val 50000"/>
              <a:gd name="adj2" fmla="val 7262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Pfeil nach oben 8"/>
          <p:cNvSpPr/>
          <p:nvPr/>
        </p:nvSpPr>
        <p:spPr bwMode="auto">
          <a:xfrm rot="7209394">
            <a:off x="1868200" y="3567429"/>
            <a:ext cx="316592" cy="1063198"/>
          </a:xfrm>
          <a:prstGeom prst="upArrow">
            <a:avLst>
              <a:gd name="adj1" fmla="val 50000"/>
              <a:gd name="adj2" fmla="val 7262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Pfeil nach oben 9"/>
          <p:cNvSpPr/>
          <p:nvPr/>
        </p:nvSpPr>
        <p:spPr bwMode="auto">
          <a:xfrm rot="1529667">
            <a:off x="5097499" y="3138987"/>
            <a:ext cx="316592" cy="1063198"/>
          </a:xfrm>
          <a:prstGeom prst="upArrow">
            <a:avLst>
              <a:gd name="adj1" fmla="val 50000"/>
              <a:gd name="adj2" fmla="val 7262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181322" y="2479375"/>
            <a:ext cx="612000" cy="568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de-DE" sz="3200" b="1" dirty="0" smtClean="0"/>
              <a:t>1</a:t>
            </a:r>
            <a:endParaRPr lang="de-DE" sz="3200" b="1" dirty="0"/>
          </a:p>
        </p:txBody>
      </p:sp>
      <p:sp>
        <p:nvSpPr>
          <p:cNvPr id="12" name="Ellipse 11"/>
          <p:cNvSpPr/>
          <p:nvPr/>
        </p:nvSpPr>
        <p:spPr>
          <a:xfrm>
            <a:off x="1181322" y="3467494"/>
            <a:ext cx="612000" cy="568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de-DE" sz="3200" b="1" dirty="0"/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4643795" y="3934156"/>
            <a:ext cx="612000" cy="568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de-DE" sz="3200" b="1" dirty="0" smtClean="0"/>
              <a:t>3</a:t>
            </a:r>
            <a:endParaRPr lang="de-DE" sz="3200" b="1" dirty="0"/>
          </a:p>
        </p:txBody>
      </p:sp>
      <p:sp>
        <p:nvSpPr>
          <p:cNvPr id="19" name="Rechteck 18"/>
          <p:cNvSpPr/>
          <p:nvPr/>
        </p:nvSpPr>
        <p:spPr>
          <a:xfrm>
            <a:off x="352517" y="3939794"/>
            <a:ext cx="673706" cy="747507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4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981075"/>
            <a:ext cx="7406796" cy="50813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Erreichbarkeit über die Homepage - Fortsetzung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0EF8-CA16-4797-AE52-66CA7798E3EF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Kurzvorstellung BD-Online</a:t>
            </a: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634674" y="5320800"/>
            <a:ext cx="1446126" cy="741601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endParaRPr lang="de-DE" sz="3200" b="1" dirty="0"/>
          </a:p>
        </p:txBody>
      </p:sp>
      <p:sp>
        <p:nvSpPr>
          <p:cNvPr id="19" name="Rechteck 18"/>
          <p:cNvSpPr/>
          <p:nvPr/>
        </p:nvSpPr>
        <p:spPr>
          <a:xfrm>
            <a:off x="324955" y="1070674"/>
            <a:ext cx="7734660" cy="4149026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294432" y="5219699"/>
            <a:ext cx="5817607" cy="893251"/>
          </a:xfrm>
          <a:prstGeom prst="rect">
            <a:avLst/>
          </a:prstGeom>
          <a:solidFill>
            <a:srgbClr val="FFFFFF">
              <a:alpha val="69804"/>
            </a:srgbClr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l"/>
            <a:endParaRPr lang="de-DE"/>
          </a:p>
        </p:txBody>
      </p:sp>
      <p:sp>
        <p:nvSpPr>
          <p:cNvPr id="8" name="Pfeil nach oben 7"/>
          <p:cNvSpPr/>
          <p:nvPr/>
        </p:nvSpPr>
        <p:spPr bwMode="auto">
          <a:xfrm rot="15242235">
            <a:off x="3129418" y="4140945"/>
            <a:ext cx="410875" cy="2359708"/>
          </a:xfrm>
          <a:prstGeom prst="upArrow">
            <a:avLst>
              <a:gd name="adj1" fmla="val 50000"/>
              <a:gd name="adj2" fmla="val 7262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4550738" y="4697941"/>
            <a:ext cx="3402508" cy="52175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400" dirty="0" smtClean="0"/>
              <a:t>Hier finden Sie BD-Online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6068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Anmelden in BD-Online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B1C-001D-4D9C-9717-D504803516B1}" type="datetime1">
              <a:rPr lang="de-DE" smtClean="0"/>
              <a:t>20.08.2021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0B378B8-7DBC-7C4F-B225-C2BC3C29FD4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Kurzvorstellung BD-Online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6" y="1417467"/>
            <a:ext cx="5638800" cy="317286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419100" y="1417467"/>
            <a:ext cx="2329174" cy="740656"/>
            <a:chOff x="1645920" y="1562100"/>
            <a:chExt cx="2329174" cy="740656"/>
          </a:xfrm>
        </p:grpSpPr>
        <p:sp>
          <p:nvSpPr>
            <p:cNvPr id="9" name="Rechteck 8"/>
            <p:cNvSpPr/>
            <p:nvPr/>
          </p:nvSpPr>
          <p:spPr>
            <a:xfrm>
              <a:off x="1645920" y="1562100"/>
              <a:ext cx="2329174" cy="7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l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844F0C2-1C6B-3B45-9910-04FD15D2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1507" y="1712478"/>
              <a:ext cx="1778000" cy="495300"/>
            </a:xfrm>
            <a:prstGeom prst="rect">
              <a:avLst/>
            </a:prstGeom>
          </p:spPr>
        </p:pic>
      </p:grpSp>
      <p:sp>
        <p:nvSpPr>
          <p:cNvPr id="11" name="Abgerundetes Rechteck 10"/>
          <p:cNvSpPr/>
          <p:nvPr/>
        </p:nvSpPr>
        <p:spPr bwMode="auto">
          <a:xfrm>
            <a:off x="571476" y="4451047"/>
            <a:ext cx="5002136" cy="83287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000" dirty="0"/>
              <a:t>Bitte geben Sie hier Ihren Benutzernamen und das von Ihnen vergebene Passwort ein.</a:t>
            </a:r>
          </a:p>
        </p:txBody>
      </p:sp>
    </p:spTree>
    <p:extLst>
      <p:ext uri="{BB962C8B-B14F-4D97-AF65-F5344CB8AC3E}">
        <p14:creationId xmlns:p14="http://schemas.microsoft.com/office/powerpoint/2010/main" val="247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15">
      <a:dk1>
        <a:srgbClr val="000000"/>
      </a:dk1>
      <a:lt1>
        <a:srgbClr val="FFFFFF"/>
      </a:lt1>
      <a:dk2>
        <a:srgbClr val="475B71"/>
      </a:dk2>
      <a:lt2>
        <a:srgbClr val="FFFFFF"/>
      </a:lt2>
      <a:accent1>
        <a:srgbClr val="465B71"/>
      </a:accent1>
      <a:accent2>
        <a:srgbClr val="EC624D"/>
      </a:accent2>
      <a:accent3>
        <a:srgbClr val="F99E8F"/>
      </a:accent3>
      <a:accent4>
        <a:srgbClr val="EDEFF1"/>
      </a:accent4>
      <a:accent5>
        <a:srgbClr val="FDF0EE"/>
      </a:accent5>
      <a:accent6>
        <a:srgbClr val="7B8396"/>
      </a:accent6>
      <a:hlink>
        <a:srgbClr val="465B70"/>
      </a:hlink>
      <a:folHlink>
        <a:srgbClr val="717B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4"/>
          </a:solidFill>
        </a:ln>
      </a:spPr>
      <a:bodyPr wrap="square" lIns="0" tIns="0" rIns="0" bIns="0" rtlCol="0"/>
      <a:lstStyle>
        <a:defPPr algn="l">
          <a:defRPr/>
        </a:defPPr>
      </a:lst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800"/>
          </a:lnSpc>
          <a:defRPr sz="13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V_Berlin_PPT-Template_4-3_RZ2" id="{C5E83459-BA0B-5F4C-A888-C3FEF1145EC0}" vid="{0EB5FAF3-7BEB-784E-8984-054F364979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KV_Berlin_PPT-Template_4-3_RZ2_(02-00)</Template>
  <TotalTime>0</TotalTime>
  <Words>935</Words>
  <Application>Microsoft Office PowerPoint</Application>
  <PresentationFormat>Bildschirmpräsentation (4:3)</PresentationFormat>
  <Paragraphs>248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ＭＳ Ｐゴシック</vt:lpstr>
      <vt:lpstr>Arial</vt:lpstr>
      <vt:lpstr>Calibri</vt:lpstr>
      <vt:lpstr>Office</vt:lpstr>
      <vt:lpstr>PowerPoint-Präsentation</vt:lpstr>
      <vt:lpstr>Vorteile BD-Online</vt:lpstr>
      <vt:lpstr>Gliederung</vt:lpstr>
      <vt:lpstr>Gliederung</vt:lpstr>
      <vt:lpstr>Aktivierungsmail</vt:lpstr>
      <vt:lpstr>Nach Klicken auf den Aktivierungslink: Eingeben der E-Mail Adresse und Vergabe des Passworts</vt:lpstr>
      <vt:lpstr>Erreichbarkeit über die Homepage</vt:lpstr>
      <vt:lpstr>Erreichbarkeit über die Homepage - Fortsetzung</vt:lpstr>
      <vt:lpstr>Anmelden in BD-Online</vt:lpstr>
      <vt:lpstr>Gliederung</vt:lpstr>
      <vt:lpstr>Startseite nach dem Anmelden</vt:lpstr>
      <vt:lpstr>Startseite nach dem Anmelden</vt:lpstr>
      <vt:lpstr>Startseite nach dem Anmelden</vt:lpstr>
      <vt:lpstr>Ihre Daten</vt:lpstr>
      <vt:lpstr>Ihre Daten - Stammdaten</vt:lpstr>
      <vt:lpstr>Gliederung</vt:lpstr>
      <vt:lpstr>Ihre Daten – Urlaub und Wünsche</vt:lpstr>
      <vt:lpstr>Dienstwünsche eintragen</vt:lpstr>
      <vt:lpstr>Eingabe der maximal gewünschten Dienste</vt:lpstr>
      <vt:lpstr>Gliederung</vt:lpstr>
      <vt:lpstr>Die Dienstübersicht</vt:lpstr>
      <vt:lpstr>Die Tauschbörse</vt:lpstr>
      <vt:lpstr>Die Tauschbörse - Kalenderansicht</vt:lpstr>
      <vt:lpstr>Die Tauschbörse - Listenansicht</vt:lpstr>
      <vt:lpstr>Die Tauschbörse - Tabellenansicht</vt:lpstr>
      <vt:lpstr>Die Tauschbörse - Tauschliste</vt:lpstr>
      <vt:lpstr>Gliederung</vt:lpstr>
      <vt:lpstr>Das Tauschfenster – Eigene Dienste anbieten</vt:lpstr>
      <vt:lpstr>Das Tauschfenster – Angebotenen Dienst zurückgeben</vt:lpstr>
      <vt:lpstr>Gliederung</vt:lpstr>
      <vt:lpstr>Das Tauschfenster – Fremden Dienst übernehmen</vt:lpstr>
      <vt:lpstr>Das Tauschfenster – Fremden Dienst übernehmen</vt:lpstr>
      <vt:lpstr>Dokumente und Online-Hilfe</vt:lpstr>
      <vt:lpstr>Ihre Ansprechpartner</vt:lpstr>
      <vt:lpstr>PowerPoint-Präsentation</vt:lpstr>
    </vt:vector>
  </TitlesOfParts>
  <Company>Kassenärztliche Vereinigung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Stelzer, Daniel</dc:creator>
  <cp:lastModifiedBy>Müller, Heike</cp:lastModifiedBy>
  <cp:revision>44</cp:revision>
  <cp:lastPrinted>2020-07-13T16:06:22Z</cp:lastPrinted>
  <dcterms:created xsi:type="dcterms:W3CDTF">2020-10-08T10:12:48Z</dcterms:created>
  <dcterms:modified xsi:type="dcterms:W3CDTF">2021-08-20T11:07:19Z</dcterms:modified>
</cp:coreProperties>
</file>